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Gelasio"/>
      <p:regular r:id="rId15"/>
    </p:embeddedFont>
    <p:embeddedFont>
      <p:font typeface="Gelasio"/>
      <p:regular r:id="rId16"/>
    </p:embeddedFont>
    <p:embeddedFont>
      <p:font typeface="Gelasio"/>
      <p:regular r:id="rId17"/>
    </p:embeddedFont>
    <p:embeddedFont>
      <p:font typeface="Gelasio"/>
      <p:regular r:id="rId18"/>
    </p:embeddedFont>
    <p:embeddedFont>
      <p:font typeface="Gelasio"/>
      <p:regular r:id="rId19"/>
    </p:embeddedFont>
    <p:embeddedFont>
      <p:font typeface="Gelasio"/>
      <p:regular r:id="rId20"/>
    </p:embeddedFont>
    <p:embeddedFont>
      <p:font typeface="Gelasio"/>
      <p:regular r:id="rId21"/>
    </p:embeddedFont>
    <p:embeddedFont>
      <p:font typeface="Gelasi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4146" y="616625"/>
            <a:ext cx="7575709" cy="3865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600"/>
              </a:lnSpc>
              <a:buNone/>
            </a:pPr>
            <a:r>
              <a:rPr lang="en-US" sz="60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Значение Библии Израиля для христианского самосознания</a:t>
            </a:r>
            <a:endParaRPr lang="en-US" sz="6050" dirty="0"/>
          </a:p>
        </p:txBody>
      </p:sp>
      <p:sp>
        <p:nvSpPr>
          <p:cNvPr id="4" name="Text 1"/>
          <p:cNvSpPr/>
          <p:nvPr/>
        </p:nvSpPr>
        <p:spPr>
          <a:xfrm>
            <a:off x="784146" y="4817864"/>
            <a:ext cx="7575709" cy="2150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Данная презентация рассматривает важность Библии Израиля для формирования христианского самосознания. Мы обсудим историческое развитие понятия "Ветхий Завет", роль Священного Писания в раннем христианстве, попытки отвергнуть Библию Израиля, и современный подход к интерпретации библейских текстов.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84146" y="7237571"/>
            <a:ext cx="358497" cy="358497"/>
          </a:xfrm>
          <a:prstGeom prst="roundRect">
            <a:avLst>
              <a:gd name="adj" fmla="val 255039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66" y="7245191"/>
            <a:ext cx="343257" cy="34325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54562" y="7220903"/>
            <a:ext cx="2662595" cy="391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200" b="1" dirty="0">
                <a:solidFill>
                  <a:srgbClr val="C9C2C0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by Тимур Ишмеев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2351" y="711994"/>
            <a:ext cx="7719298" cy="1272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Предварительное замечание о понятии "Ветхий Завет"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1006197" y="2289334"/>
            <a:ext cx="22860" cy="5228273"/>
          </a:xfrm>
          <a:prstGeom prst="roundRect">
            <a:avLst>
              <a:gd name="adj" fmla="val 133564"/>
            </a:avLst>
          </a:prstGeom>
          <a:solidFill>
            <a:srgbClr val="504D4C"/>
          </a:solidFill>
          <a:ln/>
        </p:spPr>
      </p:sp>
      <p:sp>
        <p:nvSpPr>
          <p:cNvPr id="5" name="Shape 2"/>
          <p:cNvSpPr/>
          <p:nvPr/>
        </p:nvSpPr>
        <p:spPr>
          <a:xfrm>
            <a:off x="1223724" y="2735818"/>
            <a:ext cx="712351" cy="22860"/>
          </a:xfrm>
          <a:prstGeom prst="roundRect">
            <a:avLst>
              <a:gd name="adj" fmla="val 133564"/>
            </a:avLst>
          </a:prstGeom>
          <a:solidFill>
            <a:srgbClr val="504D4C"/>
          </a:solidFill>
          <a:ln/>
        </p:spPr>
      </p:sp>
      <p:sp>
        <p:nvSpPr>
          <p:cNvPr id="6" name="Shape 3"/>
          <p:cNvSpPr/>
          <p:nvPr/>
        </p:nvSpPr>
        <p:spPr>
          <a:xfrm>
            <a:off x="788670" y="2518291"/>
            <a:ext cx="457914" cy="457914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7" name="Text 4"/>
          <p:cNvSpPr/>
          <p:nvPr/>
        </p:nvSpPr>
        <p:spPr>
          <a:xfrm>
            <a:off x="952024" y="2594610"/>
            <a:ext cx="131207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2137053" y="2492812"/>
            <a:ext cx="2544366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До середины II века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2137053" y="2932867"/>
            <a:ext cx="6294596" cy="977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Понятие «Ветхий Завет» еще не существовало. Было лишь собрание иудейских «Святых писаний» без строго фиксированного объема.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223724" y="4763572"/>
            <a:ext cx="712351" cy="22860"/>
          </a:xfrm>
          <a:prstGeom prst="roundRect">
            <a:avLst>
              <a:gd name="adj" fmla="val 133564"/>
            </a:avLst>
          </a:prstGeom>
          <a:solidFill>
            <a:srgbClr val="504D4C"/>
          </a:solidFill>
          <a:ln/>
        </p:spPr>
      </p:sp>
      <p:sp>
        <p:nvSpPr>
          <p:cNvPr id="11" name="Shape 8"/>
          <p:cNvSpPr/>
          <p:nvPr/>
        </p:nvSpPr>
        <p:spPr>
          <a:xfrm>
            <a:off x="788670" y="4546044"/>
            <a:ext cx="457914" cy="457914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12" name="Text 9"/>
          <p:cNvSpPr/>
          <p:nvPr/>
        </p:nvSpPr>
        <p:spPr>
          <a:xfrm>
            <a:off x="932378" y="4622363"/>
            <a:ext cx="170497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2137053" y="4520565"/>
            <a:ext cx="2544366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 век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2137053" y="4960620"/>
            <a:ext cx="6294596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Христиане I в. почитали эти тексты как свои «Святые писания».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223724" y="6465570"/>
            <a:ext cx="712351" cy="22860"/>
          </a:xfrm>
          <a:prstGeom prst="roundRect">
            <a:avLst>
              <a:gd name="adj" fmla="val 133564"/>
            </a:avLst>
          </a:prstGeom>
          <a:solidFill>
            <a:srgbClr val="504D4C"/>
          </a:solidFill>
          <a:ln/>
        </p:spPr>
      </p:sp>
      <p:sp>
        <p:nvSpPr>
          <p:cNvPr id="16" name="Shape 13"/>
          <p:cNvSpPr/>
          <p:nvPr/>
        </p:nvSpPr>
        <p:spPr>
          <a:xfrm>
            <a:off x="788670" y="6248043"/>
            <a:ext cx="457914" cy="457914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17" name="Text 14"/>
          <p:cNvSpPr/>
          <p:nvPr/>
        </p:nvSpPr>
        <p:spPr>
          <a:xfrm>
            <a:off x="933331" y="6324362"/>
            <a:ext cx="168473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2137053" y="6222563"/>
            <a:ext cx="2544366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Середина II века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2137053" y="6662618"/>
            <a:ext cx="6294596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Появление понятия «Новый Завет» как отдельной величины, что привело к возникновению термина «Ветхий Завет».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78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190" y="3304342"/>
            <a:ext cx="6674048" cy="676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Фундамент христианства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58190" y="4306253"/>
            <a:ext cx="4226957" cy="3326725"/>
          </a:xfrm>
          <a:prstGeom prst="roundRect">
            <a:avLst>
              <a:gd name="adj" fmla="val 977"/>
            </a:avLst>
          </a:prstGeom>
          <a:solidFill>
            <a:srgbClr val="373433"/>
          </a:solidFill>
          <a:ln/>
        </p:spPr>
      </p:sp>
      <p:sp>
        <p:nvSpPr>
          <p:cNvPr id="5" name="Text 2"/>
          <p:cNvSpPr/>
          <p:nvPr/>
        </p:nvSpPr>
        <p:spPr>
          <a:xfrm>
            <a:off x="974765" y="4522827"/>
            <a:ext cx="3568303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Роль Священного Писания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74765" y="4991100"/>
            <a:ext cx="3793807" cy="2425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Без Священного Писания нет христианства. С самого начала своего существования христианские общины в ходе богослужения читали и толковали библейские тексты как Слово Божье.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01722" y="4306253"/>
            <a:ext cx="4226957" cy="3326725"/>
          </a:xfrm>
          <a:prstGeom prst="roundRect">
            <a:avLst>
              <a:gd name="adj" fmla="val 977"/>
            </a:avLst>
          </a:prstGeom>
          <a:solidFill>
            <a:srgbClr val="373433"/>
          </a:solidFill>
          <a:ln/>
        </p:spPr>
      </p:sp>
      <p:sp>
        <p:nvSpPr>
          <p:cNvPr id="8" name="Text 5"/>
          <p:cNvSpPr/>
          <p:nvPr/>
        </p:nvSpPr>
        <p:spPr>
          <a:xfrm>
            <a:off x="5418296" y="4522827"/>
            <a:ext cx="3793807" cy="6767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Формирование самосознания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5418296" y="5329476"/>
            <a:ext cx="3793807" cy="2078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Библейские тексты формировали христианское самосознание первых последователей Иисуса. Язык и образы Библии были для них своего рода культурной матрицей.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9645253" y="4306253"/>
            <a:ext cx="4226957" cy="3326725"/>
          </a:xfrm>
          <a:prstGeom prst="roundRect">
            <a:avLst>
              <a:gd name="adj" fmla="val 977"/>
            </a:avLst>
          </a:prstGeom>
          <a:solidFill>
            <a:srgbClr val="373433"/>
          </a:solidFill>
          <a:ln/>
        </p:spPr>
      </p:sp>
      <p:sp>
        <p:nvSpPr>
          <p:cNvPr id="11" name="Text 8"/>
          <p:cNvSpPr/>
          <p:nvPr/>
        </p:nvSpPr>
        <p:spPr>
          <a:xfrm>
            <a:off x="9861828" y="4522827"/>
            <a:ext cx="2707838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Библия Израиля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861828" y="4991100"/>
            <a:ext cx="3793807" cy="2425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Вплоть до II в. христианской Библией была Библия Израиля. Для раннего христианства эта Библия не была «Ветхим Заветом», если понимать «ветхий» как «второразрядный» или, тем более, «устаревший».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5259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2712" y="3236119"/>
            <a:ext cx="8312229" cy="663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Развитие христианского канона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42712" y="4535805"/>
            <a:ext cx="13144976" cy="22860"/>
          </a:xfrm>
          <a:prstGeom prst="roundRect">
            <a:avLst>
              <a:gd name="adj" fmla="val 139249"/>
            </a:avLst>
          </a:prstGeom>
          <a:solidFill>
            <a:srgbClr val="504D4C"/>
          </a:solidFill>
          <a:ln/>
        </p:spPr>
      </p:sp>
      <p:sp>
        <p:nvSpPr>
          <p:cNvPr id="5" name="Shape 2"/>
          <p:cNvSpPr/>
          <p:nvPr/>
        </p:nvSpPr>
        <p:spPr>
          <a:xfrm>
            <a:off x="2851309" y="4535805"/>
            <a:ext cx="22860" cy="742712"/>
          </a:xfrm>
          <a:prstGeom prst="roundRect">
            <a:avLst>
              <a:gd name="adj" fmla="val 139249"/>
            </a:avLst>
          </a:prstGeom>
          <a:solidFill>
            <a:srgbClr val="504D4C"/>
          </a:solidFill>
          <a:ln/>
        </p:spPr>
      </p:sp>
      <p:sp>
        <p:nvSpPr>
          <p:cNvPr id="6" name="Shape 3"/>
          <p:cNvSpPr/>
          <p:nvPr/>
        </p:nvSpPr>
        <p:spPr>
          <a:xfrm>
            <a:off x="2624018" y="4297085"/>
            <a:ext cx="477441" cy="477441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7" name="Text 4"/>
          <p:cNvSpPr/>
          <p:nvPr/>
        </p:nvSpPr>
        <p:spPr>
          <a:xfrm>
            <a:off x="2794278" y="4376618"/>
            <a:ext cx="136803" cy="318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1536502" y="5490686"/>
            <a:ext cx="2652593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Середина I века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954881" y="5949553"/>
            <a:ext cx="3815834" cy="1018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Начало формирования корпуса специфически «христианских» Евангелий и писем Апостолов.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303651" y="4535805"/>
            <a:ext cx="22860" cy="742712"/>
          </a:xfrm>
          <a:prstGeom prst="roundRect">
            <a:avLst>
              <a:gd name="adj" fmla="val 139249"/>
            </a:avLst>
          </a:prstGeom>
          <a:solidFill>
            <a:srgbClr val="504D4C"/>
          </a:solidFill>
          <a:ln/>
        </p:spPr>
      </p:sp>
      <p:sp>
        <p:nvSpPr>
          <p:cNvPr id="11" name="Shape 8"/>
          <p:cNvSpPr/>
          <p:nvPr/>
        </p:nvSpPr>
        <p:spPr>
          <a:xfrm>
            <a:off x="7076361" y="4297085"/>
            <a:ext cx="477441" cy="477441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12" name="Text 9"/>
          <p:cNvSpPr/>
          <p:nvPr/>
        </p:nvSpPr>
        <p:spPr>
          <a:xfrm>
            <a:off x="7226141" y="4376618"/>
            <a:ext cx="177879" cy="318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5988844" y="5490686"/>
            <a:ext cx="2652593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II век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5407223" y="5949553"/>
            <a:ext cx="3815834" cy="1357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Евангелия и письма Апостолов получили в Церкви ранг «Святых писаний», но не заменили Библию Израиля.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1755993" y="4535805"/>
            <a:ext cx="22860" cy="742712"/>
          </a:xfrm>
          <a:prstGeom prst="roundRect">
            <a:avLst>
              <a:gd name="adj" fmla="val 139249"/>
            </a:avLst>
          </a:prstGeom>
          <a:solidFill>
            <a:srgbClr val="504D4C"/>
          </a:solidFill>
          <a:ln/>
        </p:spPr>
      </p:sp>
      <p:sp>
        <p:nvSpPr>
          <p:cNvPr id="16" name="Shape 13"/>
          <p:cNvSpPr/>
          <p:nvPr/>
        </p:nvSpPr>
        <p:spPr>
          <a:xfrm>
            <a:off x="11528703" y="4297085"/>
            <a:ext cx="477441" cy="477441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17" name="Text 14"/>
          <p:cNvSpPr/>
          <p:nvPr/>
        </p:nvSpPr>
        <p:spPr>
          <a:xfrm>
            <a:off x="11679555" y="4376618"/>
            <a:ext cx="175617" cy="318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10372606" y="5490686"/>
            <a:ext cx="2789634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Попытки отвержения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9859566" y="5949553"/>
            <a:ext cx="3815834" cy="1697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Предпринимались отдельные попытки отвергнуть Библию Израиля, но Церковь решительно воспрепятствовала такой «деиудаизации» своей Библии.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017865"/>
            <a:ext cx="714327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Маркион и его влияние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2406491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Личность Маркиона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3039070"/>
            <a:ext cx="3898821" cy="3950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Маркион был судовладельцем родом из Малой Азии. Он обладал большим влиянием в Римской Церкви вплоть до 144г., когда произошел его разрыв с Церковью. После этого он организовал собственную «Церковь», имевшую много приверженцев и просуществовавшую до VI в.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2406491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Учение Маркиона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3039070"/>
            <a:ext cx="3898821" cy="3160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Маркион был христианским гностиком. Он считал, что акт творения был делом злого божества – демиурга, о котором и говорит Библия Израиля. По Маркиону, иудейский Бог суда и войны не имеет ничего общего с Отцом Иисуса Христа.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2406491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Влияние на канон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3039070"/>
            <a:ext cx="3898821" cy="3555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Маркион отверг Библию Израиля и некоторые новозаветные тексты. Он создал малый двухчастный канон из десяти писем Павла и Евангелия от Луки. Его действия невольно ускорили процесс формирования новозаветного канона.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6600" y="510897"/>
            <a:ext cx="7843599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Современный подход к интерпретации Библии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136600" y="2159556"/>
            <a:ext cx="418028" cy="418028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5" name="Text 2"/>
          <p:cNvSpPr/>
          <p:nvPr/>
        </p:nvSpPr>
        <p:spPr>
          <a:xfrm>
            <a:off x="6285667" y="2229207"/>
            <a:ext cx="119777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740366" y="2159556"/>
            <a:ext cx="459212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Методический и диалогический дискурс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740366" y="2561273"/>
            <a:ext cx="7239833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Методически и диалогически дискурс образуется на одинаковом уровне рассмотрения, то есть тогда, когда различные способы восприятия и понимания Бога в рамках иудаизма и христианства рассматриваются, взвешиваются и оцениваются как равноправные возможности.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136600" y="4144685"/>
            <a:ext cx="418028" cy="418028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9" name="Text 6"/>
          <p:cNvSpPr/>
          <p:nvPr/>
        </p:nvSpPr>
        <p:spPr>
          <a:xfrm>
            <a:off x="6267688" y="4214336"/>
            <a:ext cx="155734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6740366" y="4144685"/>
            <a:ext cx="431327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Отсутствие изначального приоритета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6740366" y="4546402"/>
            <a:ext cx="7239833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Главная конкретная предпосылка этой программы – отсутствие в ней изначального, заданного приоритета Нового Завета перед Ветхим Заветом и, следовательно, христианства перед иудаизмом, что было недостатком христианского богословия на протяжении столетий.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6136600" y="6129814"/>
            <a:ext cx="418028" cy="418028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13" name="Text 10"/>
          <p:cNvSpPr/>
          <p:nvPr/>
        </p:nvSpPr>
        <p:spPr>
          <a:xfrm>
            <a:off x="6268641" y="6199465"/>
            <a:ext cx="153829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6740366" y="6129814"/>
            <a:ext cx="232231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Цель подхода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6740366" y="6531531"/>
            <a:ext cx="7239833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Целью этого подхода является не обоснование превосходства того или иного восприятия Библии, но соединение голосов Ветхого и Нового Завета в многоголосый хор, где голоса перекликаются друг с другом и служат лучшему пониманию друг друга.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8907" y="641033"/>
            <a:ext cx="7478316" cy="695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Пример: Книга Екклесиаста</a:t>
            </a:r>
            <a:endParaRPr lang="en-US" sz="4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8907" y="1781532"/>
            <a:ext cx="4134922" cy="25555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78907" y="4615220"/>
            <a:ext cx="4134922" cy="695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Содержание Книги Екклесиаста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778907" y="5444252"/>
            <a:ext cx="4134922" cy="2135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Книга Екклесиаста настойчиво проводит мысль: смерть – это конец жизни. Она предельно «заостряет» тему смерти как конца человеческой жизни – смерти, которую не отменяет и Бог.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680" y="1781532"/>
            <a:ext cx="4134922" cy="255555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47680" y="4615220"/>
            <a:ext cx="3100507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Радость как дар Божий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5247680" y="5096470"/>
            <a:ext cx="4134922" cy="2491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Согласно Екклесиасту, в человеческой жизни есть смысл. Эта книга противопоставляет власти смерти радость и призывает к радости, которая есть дар (Еккл.3:13) и в которой открывается людям сам Бог (Еккл.5:19).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453" y="1781532"/>
            <a:ext cx="4135041" cy="255555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6453" y="4615220"/>
            <a:ext cx="3558659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Жизнь в присутствии Бога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9716453" y="5096470"/>
            <a:ext cx="4135041" cy="2491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Радость становится неким духовным опытом, с помощью которого человек приобретает знание, выходящее за рамки, за границы его смертной природы и может ощутить свое существование как жизнь в присутствии Бога.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6181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5314" y="2637353"/>
            <a:ext cx="9901714" cy="540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Значение Книги Екклесиаста для христианства</a:t>
            </a:r>
            <a:endParaRPr lang="en-US" sz="3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14" y="3437215"/>
            <a:ext cx="864751" cy="13836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29383" y="3610094"/>
            <a:ext cx="3566517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Отрицание "жизни после смерти"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729383" y="3984069"/>
            <a:ext cx="12295703" cy="553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Книга решительно отвергает бегство в искусственный мир или в искусственное, выдуманное будущее: «… Потому что в могиле, куда ты пойдешь, нет ни работы, ни размышления, ни знания, ни мудрости» (Еккл.9:10).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14" y="4820841"/>
            <a:ext cx="864751" cy="13836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29383" y="4993719"/>
            <a:ext cx="3549372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Прославление "жизни до смерти"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729383" y="5367695"/>
            <a:ext cx="12295703" cy="553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Отрицание «жизни после смерти» в Книге Екклесиаста становится прославлением «жизни до смерти» как времени, в котором возможно Божественное присутствие.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314" y="6204466"/>
            <a:ext cx="864751" cy="154983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29383" y="6377345"/>
            <a:ext cx="4311253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Ценность для христианского богословия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729383" y="6751320"/>
            <a:ext cx="12295703" cy="8301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Эта идея имеет и с христианской точки зрения собственную ценность и собственную весомость; она не только не противоречит Новому Завету, но наоборот, придает глубину и значимость новозаветному измерению веры в «жизнь после смерти», которая связана узами фундаментальной непрерывности с «жизнью до смерти».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2024-10-16T08:04:14Z</dcterms:created>
  <dcterms:modified xsi:type="dcterms:W3CDTF">2024-10-16T08:04:14Z</dcterms:modified>
</cp:coreProperties>
</file>